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517" r:id="rId2"/>
    <p:sldId id="485" r:id="rId3"/>
    <p:sldId id="483" r:id="rId4"/>
    <p:sldId id="482" r:id="rId5"/>
    <p:sldId id="481" r:id="rId6"/>
    <p:sldId id="480" r:id="rId7"/>
    <p:sldId id="479" r:id="rId8"/>
    <p:sldId id="478" r:id="rId9"/>
    <p:sldId id="477" r:id="rId10"/>
    <p:sldId id="514" r:id="rId11"/>
    <p:sldId id="504" r:id="rId12"/>
    <p:sldId id="476" r:id="rId13"/>
    <p:sldId id="509" r:id="rId14"/>
    <p:sldId id="472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8FC38EF1-350E-4DFF-BB56-95F535CEA933}">
          <p14:sldIdLst>
            <p14:sldId id="517"/>
            <p14:sldId id="485"/>
            <p14:sldId id="483"/>
            <p14:sldId id="482"/>
            <p14:sldId id="481"/>
            <p14:sldId id="480"/>
            <p14:sldId id="479"/>
            <p14:sldId id="478"/>
            <p14:sldId id="477"/>
            <p14:sldId id="514"/>
            <p14:sldId id="504"/>
            <p14:sldId id="476"/>
            <p14:sldId id="509"/>
            <p14:sldId id="47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14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348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openxmlformats.org/officeDocument/2006/relationships/image" Target="../media/image18.png"/><Relationship Id="rId4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835" y="0"/>
            <a:ext cx="9340835" cy="6933927"/>
          </a:xfrm>
        </p:spPr>
      </p:pic>
    </p:spTree>
    <p:extLst>
      <p:ext uri="{BB962C8B-B14F-4D97-AF65-F5344CB8AC3E}">
        <p14:creationId xmlns:p14="http://schemas.microsoft.com/office/powerpoint/2010/main" val="372457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92"/>
    </mc:Choice>
    <mc:Fallback xmlns="">
      <p:transition spd="slow" advTm="7992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57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35896" y="692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-1457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Окремі роди військ та сил </a:t>
            </a:r>
            <a:r>
              <a:rPr lang="ru-RU" sz="3600" b="1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Збройних Сил України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123723"/>
            <a:ext cx="4052664" cy="270177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132176"/>
            <a:ext cx="4444280" cy="271845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149" y="4040873"/>
            <a:ext cx="4105043" cy="273602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4040874"/>
            <a:ext cx="4444280" cy="273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70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6"/>
    </mc:Choice>
    <mc:Fallback xmlns="">
      <p:transition spd="slow" advTm="2816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444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35896" y="692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281964" y="88618"/>
            <a:ext cx="8640960" cy="604078"/>
          </a:xfrm>
          <a:prstGeom prst="round2Diag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ookman Old Style" panose="02050604050505020204" pitchFamily="18" charset="0"/>
              </a:rPr>
              <a:t>Десантно-штурмові війська</a:t>
            </a:r>
            <a:endParaRPr lang="ru-RU" sz="3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2814424"/>
            <a:ext cx="91135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П</a:t>
            </a:r>
            <a:r>
              <a:rPr lang="ru-RU" sz="24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ризначені </a:t>
            </a:r>
            <a:r>
              <a:rPr lang="ru-RU" sz="2400" b="1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для швидкого розгортання з метою прикриття (оборони) окремих напрямків (районів), ведення наступальних (штурмових) дій, а також охоплення противника повітрям, ведення бойових дій у його тилу.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142" y="549736"/>
            <a:ext cx="4081636" cy="2428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6777" y="692695"/>
            <a:ext cx="2362007" cy="211355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4129" y="4276662"/>
            <a:ext cx="3447402" cy="258222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/>
          <a:srcRect b="10232"/>
          <a:stretch/>
        </p:blipFill>
        <p:spPr>
          <a:xfrm>
            <a:off x="30444" y="4730705"/>
            <a:ext cx="5701785" cy="212589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1381" y="668276"/>
            <a:ext cx="1516560" cy="21686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092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31"/>
    </mc:Choice>
    <mc:Fallback xmlns="">
      <p:transition spd="slow" advTm="14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35896" y="692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820" y="901770"/>
            <a:ext cx="1096752" cy="12502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0234" y="889760"/>
            <a:ext cx="1275058" cy="1262307"/>
          </a:xfrm>
          <a:prstGeom prst="rect">
            <a:avLst/>
          </a:prstGeom>
        </p:spPr>
      </p:pic>
      <p:sp>
        <p:nvSpPr>
          <p:cNvPr id="6" name="Круглая лента лицом вниз 5"/>
          <p:cNvSpPr/>
          <p:nvPr/>
        </p:nvSpPr>
        <p:spPr>
          <a:xfrm>
            <a:off x="179181" y="71409"/>
            <a:ext cx="8791668" cy="758952"/>
          </a:xfrm>
          <a:prstGeom prst="ellipse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Гасло</a:t>
            </a:r>
            <a:endParaRPr lang="ru-RU" sz="4800" b="1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78444" y="1128482"/>
            <a:ext cx="62808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«За Україну! За її волю!»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5320" y="2263515"/>
            <a:ext cx="1687781" cy="14402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66" y="2223476"/>
            <a:ext cx="1029323" cy="147193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620292" y="2530160"/>
            <a:ext cx="43236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«Завжди перші!»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22" y="3861913"/>
            <a:ext cx="1078810" cy="137606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214" y="3746409"/>
            <a:ext cx="2109973" cy="1645779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3275856" y="4054643"/>
            <a:ext cx="50124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	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«Іду на ви!»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482" y="5419920"/>
            <a:ext cx="1428750" cy="142875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43354" y="5268456"/>
            <a:ext cx="1210814" cy="1572486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3528119" y="5579126"/>
            <a:ext cx="45079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«Вірний завжди!»</a:t>
            </a:r>
          </a:p>
        </p:txBody>
      </p:sp>
    </p:spTree>
    <p:extLst>
      <p:ext uri="{BB962C8B-B14F-4D97-AF65-F5344CB8AC3E}">
        <p14:creationId xmlns:p14="http://schemas.microsoft.com/office/powerpoint/2010/main" val="256178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8"/>
    </mc:Choice>
    <mc:Fallback xmlns="">
      <p:transition spd="slow" advTm="4008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35896" y="692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671201"/>
            <a:ext cx="91440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Воїне, лицарю славний,</a:t>
            </a:r>
          </a:p>
          <a:p>
            <a:r>
              <a:rPr lang="ru-RU" sz="4000" b="1" i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Ти зброю тримаєш в руках,</a:t>
            </a:r>
          </a:p>
          <a:p>
            <a:r>
              <a:rPr lang="ru-RU" sz="4000" b="1" i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Щоб на нашу </a:t>
            </a:r>
            <a:r>
              <a:rPr lang="ru-RU" sz="40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країну - державу</a:t>
            </a:r>
            <a:endParaRPr lang="ru-RU" sz="4000" b="1" i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  <a:p>
            <a:r>
              <a:rPr lang="ru-RU" sz="4000" b="1" i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Злий не позарився враг.</a:t>
            </a:r>
          </a:p>
          <a:p>
            <a:r>
              <a:rPr lang="ru-RU" sz="4000" b="1" i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Будь мужній і будь достойний</a:t>
            </a:r>
          </a:p>
          <a:p>
            <a:r>
              <a:rPr lang="ru-RU" sz="4000" b="1" i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Ти слави своїх батьків,</a:t>
            </a:r>
          </a:p>
          <a:p>
            <a:r>
              <a:rPr lang="ru-RU" sz="4000" b="1" i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Відважний вкраїнський воїне,</a:t>
            </a:r>
          </a:p>
          <a:p>
            <a:r>
              <a:rPr lang="ru-RU" sz="4000" b="1" i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Нащадку славних віків.</a:t>
            </a:r>
          </a:p>
        </p:txBody>
      </p:sp>
    </p:spTree>
    <p:extLst>
      <p:ext uri="{BB962C8B-B14F-4D97-AF65-F5344CB8AC3E}">
        <p14:creationId xmlns:p14="http://schemas.microsoft.com/office/powerpoint/2010/main" val="75928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85"/>
    </mc:Choice>
    <mc:Fallback xmlns="">
      <p:transition spd="slow" advTm="6585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34" y="0"/>
            <a:ext cx="9178133" cy="6869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759" y="0"/>
            <a:ext cx="9227759" cy="6869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309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36"/>
    </mc:Choice>
    <mc:Fallback xmlns="">
      <p:transition spd="slow" advTm="5536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35896" y="692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Блок-схема: альтернативный процесс 4"/>
          <p:cNvSpPr/>
          <p:nvPr/>
        </p:nvSpPr>
        <p:spPr>
          <a:xfrm>
            <a:off x="118049" y="1414335"/>
            <a:ext cx="8814018" cy="612648"/>
          </a:xfrm>
          <a:prstGeom prst="flowChartAlternate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ГОЛОВНОКОМАНДУВАЧ ЗБРОЙНИХ СИЛ УКРАЇНИ</a:t>
            </a:r>
            <a:endParaRPr lang="ru-RU" sz="24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467543" y="2153615"/>
            <a:ext cx="8208913" cy="612648"/>
          </a:xfrm>
          <a:prstGeom prst="flowChartAlternate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ГЕНЕРАЛЬНИЙ ШТАБ ЗБРОЙНИХ СИЛ УКРАЇНИ</a:t>
            </a:r>
            <a:endParaRPr lang="ru-RU" sz="24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118049" y="2936562"/>
            <a:ext cx="2360341" cy="838786"/>
          </a:xfrm>
          <a:prstGeom prst="flowChartAlternateProcess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Командування об'єднаних Сил</a:t>
            </a:r>
            <a:endParaRPr lang="ru-RU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2596439" y="2897356"/>
            <a:ext cx="1754646" cy="874740"/>
          </a:xfrm>
          <a:prstGeom prst="flowChartAlternateProcess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Сухопутні війська</a:t>
            </a:r>
            <a:endParaRPr lang="ru-RU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4469134" y="2897356"/>
            <a:ext cx="1682638" cy="874740"/>
          </a:xfrm>
          <a:prstGeom prst="flowChartAlternateProcess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Повітряні</a:t>
            </a:r>
          </a:p>
          <a:p>
            <a:pPr algn="ctr"/>
            <a:r>
              <a:rPr lang="uk-UA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 Сили</a:t>
            </a:r>
            <a:endParaRPr lang="ru-RU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6242211" y="2897356"/>
            <a:ext cx="2811350" cy="863727"/>
          </a:xfrm>
          <a:prstGeom prst="flowChartAlternateProcess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Військово - </a:t>
            </a:r>
            <a:r>
              <a:rPr lang="uk-UA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М</a:t>
            </a:r>
            <a:r>
              <a:rPr lang="uk-UA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орські</a:t>
            </a:r>
          </a:p>
          <a:p>
            <a:pPr algn="ctr"/>
            <a:r>
              <a:rPr lang="uk-UA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 Сили</a:t>
            </a:r>
            <a:endParaRPr lang="ru-RU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2" name="Блок-схема: альтернативный процесс 11"/>
          <p:cNvSpPr/>
          <p:nvPr/>
        </p:nvSpPr>
        <p:spPr>
          <a:xfrm>
            <a:off x="1298220" y="3984975"/>
            <a:ext cx="3107650" cy="606800"/>
          </a:xfrm>
          <a:prstGeom prst="flowChartAlternateProcess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Десантно – штурмові війська</a:t>
            </a:r>
            <a:endParaRPr lang="ru-RU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3" name="Блок-схема: альтернативный процесс 12"/>
          <p:cNvSpPr/>
          <p:nvPr/>
        </p:nvSpPr>
        <p:spPr>
          <a:xfrm>
            <a:off x="4848514" y="3930315"/>
            <a:ext cx="2811350" cy="606802"/>
          </a:xfrm>
          <a:prstGeom prst="flowChartAlternateProcess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Сили спеціальних операцій</a:t>
            </a:r>
            <a:endParaRPr lang="ru-RU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45134" y="4845040"/>
            <a:ext cx="2268284" cy="6784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Командування Сил підтримки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063877" y="4822114"/>
            <a:ext cx="2268284" cy="6979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Командування Сил логістики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719370" y="4809019"/>
            <a:ext cx="3172091" cy="706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Командування Військ зв'язку та кібербезпеки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751323" y="5739235"/>
            <a:ext cx="2268284" cy="7546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Командування Медичних сил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281389" y="5652898"/>
            <a:ext cx="3945600" cy="927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Військові організаційні структури безпосереднього підпорядкування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447"/>
            <a:ext cx="2058514" cy="1370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8513" y="-1"/>
            <a:ext cx="3730565" cy="1414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2497" y="-8700"/>
            <a:ext cx="3441503" cy="1376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710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02"/>
    </mc:Choice>
    <mc:Fallback xmlns="">
      <p:transition spd="slow" advTm="24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8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2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35896" y="692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Види Збройних Сил України </a:t>
            </a: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3272945" y="877362"/>
            <a:ext cx="2916486" cy="1224136"/>
          </a:xfrm>
          <a:prstGeom prst="round2Diag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ookman Old Style" panose="02050604050505020204" pitchFamily="18" charset="0"/>
              </a:rPr>
              <a:t>Сухопутні війська</a:t>
            </a:r>
            <a:endParaRPr lang="ru-RU" sz="3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586" y="646331"/>
            <a:ext cx="2527602" cy="17104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2240" y="646331"/>
            <a:ext cx="2159570" cy="191122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2422381"/>
            <a:ext cx="91855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</a:rPr>
              <a:t>Сухопутні війська є головним носієм бойової могутності Збройних Сил незалежної України.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3218563"/>
            <a:ext cx="536408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«…</a:t>
            </a:r>
            <a:r>
              <a:rPr lang="ru-RU" sz="2000" b="1" i="1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ураховуючи заслуги Сухопутних військ України як найчисленнішого виду Збройних Сил України у забезпеченні обороноздатності держави…» згідно з Указом Президента України «Про День Сухопутних військ України» від </a:t>
            </a:r>
            <a:endParaRPr lang="ru-RU" sz="2000" b="1" i="1" dirty="0" smtClean="0">
              <a:ln w="0"/>
              <a:solidFill>
                <a:schemeClr val="accent3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  <a:p>
            <a:pPr algn="ctr"/>
            <a:r>
              <a:rPr lang="ru-RU" sz="2000" b="1" i="1" dirty="0" smtClean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18 </a:t>
            </a:r>
            <a:r>
              <a:rPr lang="ru-RU" sz="2000" b="1" i="1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жовтня 1997 р. № 1167/97. </a:t>
            </a:r>
            <a:r>
              <a:rPr lang="ru-RU" sz="2000" b="1" i="1" dirty="0" smtClean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Встановлено </a:t>
            </a:r>
            <a:r>
              <a:rPr lang="ru-RU" sz="2000" b="1" i="1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свято – «День Сухопутних військ», який святкується щорічно 12 грудня.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1206" y="3938943"/>
            <a:ext cx="4072793" cy="27911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811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17"/>
    </mc:Choice>
    <mc:Fallback xmlns="">
      <p:transition spd="slow" advTm="8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6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35896" y="692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-9841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Роди військ Сухопутних військ Збройних Сил України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4" y="1223459"/>
            <a:ext cx="5724636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Механізовані війська</a:t>
            </a:r>
            <a:endParaRPr lang="ru-RU" sz="3600" b="1" i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8304" y="1073602"/>
            <a:ext cx="1629412" cy="185753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07504" y="1908262"/>
            <a:ext cx="61561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Механізовані війська виконують завдання </a:t>
            </a:r>
            <a:r>
              <a:rPr lang="ru-RU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щодо …</a:t>
            </a:r>
            <a:endParaRPr lang="ru-RU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855" y="281387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00B050"/>
                </a:solidFill>
                <a:latin typeface="Bookman Old Style" panose="02050604050505020204" pitchFamily="18" charset="0"/>
              </a:rPr>
              <a:t>- утримання </a:t>
            </a:r>
            <a:r>
              <a:rPr lang="ru-RU" sz="2400" b="1" i="1" dirty="0">
                <a:solidFill>
                  <a:srgbClr val="00B050"/>
                </a:solidFill>
                <a:latin typeface="Bookman Old Style" panose="02050604050505020204" pitchFamily="18" charset="0"/>
              </a:rPr>
              <a:t>зайнятих районів, рубежів і позицій;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3855" y="3134971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latin typeface="Bookman Old Style" panose="02050604050505020204" pitchFamily="18" charset="0"/>
              </a:rPr>
              <a:t>- відбиття </a:t>
            </a:r>
            <a:r>
              <a:rPr lang="ru-RU" sz="2400" b="1" i="1" dirty="0">
                <a:latin typeface="Bookman Old Style" panose="02050604050505020204" pitchFamily="18" charset="0"/>
              </a:rPr>
              <a:t>ударів противника;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3855" y="3454459"/>
            <a:ext cx="91301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- прориву </a:t>
            </a:r>
            <a:r>
              <a:rPr lang="ru-RU" sz="2400" b="1" i="1" dirty="0">
                <a:solidFill>
                  <a:srgbClr val="C00000"/>
                </a:solidFill>
                <a:latin typeface="Bookman Old Style" panose="02050604050505020204" pitchFamily="18" charset="0"/>
              </a:rPr>
              <a:t>оборони противника</a:t>
            </a:r>
            <a:r>
              <a:rPr lang="ru-RU" sz="2400" b="1" i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;</a:t>
            </a:r>
            <a:endParaRPr lang="ru-RU" sz="2400" b="1" i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-13855" y="3751357"/>
            <a:ext cx="91162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- розгрому </a:t>
            </a:r>
            <a:r>
              <a:rPr lang="ru-RU" sz="2400" b="1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військ противника;</a:t>
            </a:r>
          </a:p>
          <a:p>
            <a:endParaRPr lang="ru-RU" sz="2400" b="1" i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-27709" y="4048255"/>
            <a:ext cx="91301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latin typeface="Bookman Old Style" panose="02050604050505020204" pitchFamily="18" charset="0"/>
              </a:rPr>
              <a:t>- захоплення </a:t>
            </a:r>
            <a:r>
              <a:rPr lang="ru-RU" sz="2400" b="1" i="1" dirty="0">
                <a:latin typeface="Bookman Old Style" panose="02050604050505020204" pitchFamily="18" charset="0"/>
              </a:rPr>
              <a:t>важливих районів, рубежів та </a:t>
            </a:r>
            <a:r>
              <a:rPr lang="ru-RU" sz="2400" b="1" i="1" dirty="0" smtClean="0">
                <a:latin typeface="Bookman Old Style" panose="02050604050505020204" pitchFamily="18" charset="0"/>
              </a:rPr>
              <a:t>об'єктів.</a:t>
            </a:r>
            <a:endParaRPr lang="ru-RU" sz="2400" b="1" i="1" dirty="0">
              <a:latin typeface="Bookman Old Style" panose="020506040505050202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569" y="4702672"/>
            <a:ext cx="3456384" cy="2300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0450" y="4456871"/>
            <a:ext cx="4995485" cy="2497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18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28"/>
    </mc:Choice>
    <mc:Fallback xmlns="">
      <p:transition spd="slow" advTm="11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0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35896" y="692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568021" y="153660"/>
            <a:ext cx="4320480" cy="539036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i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Танкові війська</a:t>
            </a:r>
            <a:endParaRPr lang="ru-RU" sz="3600" b="1" i="1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7281" y="125921"/>
            <a:ext cx="1514508" cy="172653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991" y="700336"/>
            <a:ext cx="76012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Танкові війська є головною ударною силою сухопутних військ. Вони застосовуються переважно спільно з механізованими військами на головних напрямках і виконують такі основні завдання: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-4936" y="2618546"/>
            <a:ext cx="91489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C00000"/>
                </a:solidFill>
                <a:latin typeface="Bookman Old Style" panose="02050604050505020204" pitchFamily="18" charset="0"/>
              </a:rPr>
              <a:t>• в обороні - безпосередня підтримка механізованих військ при відбитті наступу противника й нанесенні контратак і контрударів;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-4936" y="3528555"/>
            <a:ext cx="912400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C00000"/>
                </a:solidFill>
                <a:latin typeface="Bookman Old Style" panose="02050604050505020204" pitchFamily="18" charset="0"/>
              </a:rPr>
              <a:t>• у наступі - нанесення потужних розсікаючих ударів на велику глибину, розвиток успіху, розгром противника в зустрічних боях і битвах.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859669" y="4247348"/>
            <a:ext cx="428433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Bookman Old Style" panose="02050604050505020204" pitchFamily="18" charset="0"/>
              </a:rPr>
              <a:t>День танкістів, встановлений згідно з Указом Президента від 29 серпня 1997 року </a:t>
            </a:r>
            <a:r>
              <a:rPr lang="ru-RU" sz="2400" b="1" dirty="0" smtClean="0">
                <a:latin typeface="Bookman Old Style" panose="02050604050505020204" pitchFamily="18" charset="0"/>
              </a:rPr>
              <a:t>відзначається у </a:t>
            </a:r>
            <a:r>
              <a:rPr lang="ru-RU" sz="2400" b="1" dirty="0">
                <a:latin typeface="Bookman Old Style" panose="02050604050505020204" pitchFamily="18" charset="0"/>
              </a:rPr>
              <a:t>другу неділю вересня.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/>
          <a:srcRect b="4349"/>
          <a:stretch/>
        </p:blipFill>
        <p:spPr>
          <a:xfrm>
            <a:off x="225838" y="4400294"/>
            <a:ext cx="4407993" cy="2470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703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80"/>
    </mc:Choice>
    <mc:Fallback xmlns="">
      <p:transition spd="slow" advTm="8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22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35896" y="692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1583574"/>
            <a:ext cx="75963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latin typeface="Bookman Old Style" panose="02050604050505020204" pitchFamily="18" charset="0"/>
              </a:rPr>
              <a:t>Ракетні війська та артилерія призначені для ураження живої сили, танків, артилерії, протитанкових засобів противника, авіації, об'єктів протиповітряної оборони (ППО) та інших важливих об'єктів.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187624" y="171150"/>
            <a:ext cx="5452251" cy="1169618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i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Ракетні війська та артилерія </a:t>
            </a:r>
            <a:endParaRPr lang="ru-RU" sz="3600" b="1" i="1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000" y="9083"/>
            <a:ext cx="1905000" cy="21717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615" y="3759330"/>
            <a:ext cx="5004048" cy="3193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3278" y="3502724"/>
            <a:ext cx="2771130" cy="33552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162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84"/>
    </mc:Choice>
    <mc:Fallback xmlns="">
      <p:transition spd="slow" advTm="9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670" y="-2387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35896" y="692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0207" y="107887"/>
            <a:ext cx="7340105" cy="954141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Війська протиповітряної оборони Сухопутних військ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0188" y="76519"/>
            <a:ext cx="1664141" cy="19338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-49406" y="1083165"/>
            <a:ext cx="732619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i="1" dirty="0">
                <a:latin typeface="Bookman Old Style" panose="02050604050505020204" pitchFamily="18" charset="0"/>
              </a:rPr>
              <a:t>Війська ППО Сухопутних військ призначені </a:t>
            </a:r>
            <a:r>
              <a:rPr lang="ru-RU" sz="2200" b="1" i="1" dirty="0" smtClean="0">
                <a:latin typeface="Bookman Old Style" panose="02050604050505020204" pitchFamily="18" charset="0"/>
              </a:rPr>
              <a:t>для </a:t>
            </a:r>
            <a:r>
              <a:rPr lang="ru-RU" sz="2200" b="1" i="1" dirty="0">
                <a:latin typeface="Bookman Old Style" panose="02050604050505020204" pitchFamily="18" charset="0"/>
              </a:rPr>
              <a:t>прикриття угруповань військ та об'єктів їх тилу від ударів повітряного нападу противника при веденні об'єднаннями, з'єднаннями, частинами та підрозділами операцій (бойових дій), проведенні перегрупувань (маршів) та розташуванні на місці.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3591" y="3905069"/>
            <a:ext cx="9163736" cy="285427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444208" y="3025013"/>
            <a:ext cx="256165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Неофіційно </a:t>
            </a:r>
            <a:r>
              <a:rPr lang="ru-RU" sz="24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відзначається в першу неділю </a:t>
            </a:r>
            <a:r>
              <a:rPr lang="ru-RU" sz="24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липня.</a:t>
            </a:r>
            <a:endParaRPr lang="ru-RU" sz="2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086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65"/>
    </mc:Choice>
    <mc:Fallback xmlns="">
      <p:transition spd="slow" advTm="14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35896" y="692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61253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889315" y="173336"/>
            <a:ext cx="5184576" cy="954141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Армійська авіація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7825" y="1820478"/>
            <a:ext cx="1791816" cy="208797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1192927"/>
            <a:ext cx="735218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Армійська авіація призначена для дій в інтересах сухопутних військ. Вона веде розвідку, знищує бойову техніку та живу силу противника, здійснює вогневу підтримку під час наступу чи контратаки, висаджує тактичні десанти, доставляє у вказані райони бойову техніку та особовий склад, виконує інші важливі завдання.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1640" y="4536007"/>
            <a:ext cx="6299926" cy="23389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621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96"/>
    </mc:Choice>
    <mc:Fallback xmlns="">
      <p:transition spd="slow" advTm="13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35896" y="692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1359" y="1952341"/>
            <a:ext cx="2992673" cy="1993120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1763688" y="116241"/>
            <a:ext cx="5184576" cy="576456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Гірська піхота</a:t>
            </a:r>
            <a:endParaRPr lang="ru-RU" sz="3600" b="1" i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7774" y="1210108"/>
            <a:ext cx="1722124" cy="195174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859299"/>
            <a:ext cx="72561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Частини </a:t>
            </a:r>
            <a:r>
              <a:rPr lang="ru-RU" sz="2400" b="1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і з'єднання, призначені та спеціально навчені для бойових дій у гірській місцевості.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/>
          <a:srcRect b="19015"/>
          <a:stretch/>
        </p:blipFill>
        <p:spPr>
          <a:xfrm>
            <a:off x="4172141" y="3838174"/>
            <a:ext cx="4971859" cy="3019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145" y="3896280"/>
            <a:ext cx="3871484" cy="2903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860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64"/>
    </mc:Choice>
    <mc:Fallback xmlns="">
      <p:transition spd="slow" advTm="9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2.8|2|2.4|1.7|1.3|1.8|1.3|1.1|1.1|1.3|1.3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|1|1.2|1.2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|0.9|0.9|1.1|1.3|1.3|1.2|1.3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1|0.9|0.9|1.4|1.1|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2|0.9|2.6|2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1|1|3.7|5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8|0.9|5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9|0.8|0.9|1.7|1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0.9|0.8|0.8|4.1|2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3072</TotalTime>
  <Words>513</Words>
  <Application>Microsoft Office PowerPoint</Application>
  <PresentationFormat>Экран (4:3)</PresentationFormat>
  <Paragraphs>58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Bookman Old Style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Y@m@l</dc:creator>
  <cp:lastModifiedBy>Юля</cp:lastModifiedBy>
  <cp:revision>509</cp:revision>
  <dcterms:created xsi:type="dcterms:W3CDTF">2019-01-12T15:58:45Z</dcterms:created>
  <dcterms:modified xsi:type="dcterms:W3CDTF">2022-12-10T19:58:48Z</dcterms:modified>
</cp:coreProperties>
</file>